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61" r:id="rId4"/>
    <p:sldId id="257" r:id="rId5"/>
    <p:sldId id="258" r:id="rId6"/>
    <p:sldId id="259" r:id="rId7"/>
    <p:sldId id="260"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486864-F83C-4E55-A934-A63C963BCABE}" type="datetimeFigureOut">
              <a:rPr lang="en-GB" smtClean="0"/>
              <a:t>18/08/2019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064FD-6C44-4751-9D01-BF5653F5F243}" type="slidenum">
              <a:rPr lang="en-GB" smtClean="0"/>
              <a:t>‹#›</a:t>
            </a:fld>
            <a:endParaRPr lang="en-GB"/>
          </a:p>
        </p:txBody>
      </p:sp>
    </p:spTree>
    <p:extLst>
      <p:ext uri="{BB962C8B-B14F-4D97-AF65-F5344CB8AC3E}">
        <p14:creationId xmlns:p14="http://schemas.microsoft.com/office/powerpoint/2010/main" val="416546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486864-F83C-4E55-A934-A63C963BCABE}" type="datetimeFigureOut">
              <a:rPr lang="en-GB" smtClean="0"/>
              <a:t>18/08/2019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064FD-6C44-4751-9D01-BF5653F5F243}" type="slidenum">
              <a:rPr lang="en-GB" smtClean="0"/>
              <a:t>‹#›</a:t>
            </a:fld>
            <a:endParaRPr lang="en-GB"/>
          </a:p>
        </p:txBody>
      </p:sp>
    </p:spTree>
    <p:extLst>
      <p:ext uri="{BB962C8B-B14F-4D97-AF65-F5344CB8AC3E}">
        <p14:creationId xmlns:p14="http://schemas.microsoft.com/office/powerpoint/2010/main" val="303518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486864-F83C-4E55-A934-A63C963BCABE}" type="datetimeFigureOut">
              <a:rPr lang="en-GB" smtClean="0"/>
              <a:t>18/08/2019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064FD-6C44-4751-9D01-BF5653F5F243}" type="slidenum">
              <a:rPr lang="en-GB" smtClean="0"/>
              <a:t>‹#›</a:t>
            </a:fld>
            <a:endParaRPr lang="en-GB"/>
          </a:p>
        </p:txBody>
      </p:sp>
    </p:spTree>
    <p:extLst>
      <p:ext uri="{BB962C8B-B14F-4D97-AF65-F5344CB8AC3E}">
        <p14:creationId xmlns:p14="http://schemas.microsoft.com/office/powerpoint/2010/main" val="175521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486864-F83C-4E55-A934-A63C963BCABE}" type="datetimeFigureOut">
              <a:rPr lang="en-GB" smtClean="0"/>
              <a:t>18/08/2019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064FD-6C44-4751-9D01-BF5653F5F243}" type="slidenum">
              <a:rPr lang="en-GB" smtClean="0"/>
              <a:t>‹#›</a:t>
            </a:fld>
            <a:endParaRPr lang="en-GB"/>
          </a:p>
        </p:txBody>
      </p:sp>
    </p:spTree>
    <p:extLst>
      <p:ext uri="{BB962C8B-B14F-4D97-AF65-F5344CB8AC3E}">
        <p14:creationId xmlns:p14="http://schemas.microsoft.com/office/powerpoint/2010/main" val="84320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86864-F83C-4E55-A934-A63C963BCABE}" type="datetimeFigureOut">
              <a:rPr lang="en-GB" smtClean="0"/>
              <a:t>18/08/2019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064FD-6C44-4751-9D01-BF5653F5F243}" type="slidenum">
              <a:rPr lang="en-GB" smtClean="0"/>
              <a:t>‹#›</a:t>
            </a:fld>
            <a:endParaRPr lang="en-GB"/>
          </a:p>
        </p:txBody>
      </p:sp>
    </p:spTree>
    <p:extLst>
      <p:ext uri="{BB962C8B-B14F-4D97-AF65-F5344CB8AC3E}">
        <p14:creationId xmlns:p14="http://schemas.microsoft.com/office/powerpoint/2010/main" val="139719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6486864-F83C-4E55-A934-A63C963BCABE}" type="datetimeFigureOut">
              <a:rPr lang="en-GB" smtClean="0"/>
              <a:t>18/08/2019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3064FD-6C44-4751-9D01-BF5653F5F243}" type="slidenum">
              <a:rPr lang="en-GB" smtClean="0"/>
              <a:t>‹#›</a:t>
            </a:fld>
            <a:endParaRPr lang="en-GB"/>
          </a:p>
        </p:txBody>
      </p:sp>
    </p:spTree>
    <p:extLst>
      <p:ext uri="{BB962C8B-B14F-4D97-AF65-F5344CB8AC3E}">
        <p14:creationId xmlns:p14="http://schemas.microsoft.com/office/powerpoint/2010/main" val="176073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6486864-F83C-4E55-A934-A63C963BCABE}" type="datetimeFigureOut">
              <a:rPr lang="en-GB" smtClean="0"/>
              <a:t>18/08/2019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3064FD-6C44-4751-9D01-BF5653F5F243}" type="slidenum">
              <a:rPr lang="en-GB" smtClean="0"/>
              <a:t>‹#›</a:t>
            </a:fld>
            <a:endParaRPr lang="en-GB"/>
          </a:p>
        </p:txBody>
      </p:sp>
    </p:spTree>
    <p:extLst>
      <p:ext uri="{BB962C8B-B14F-4D97-AF65-F5344CB8AC3E}">
        <p14:creationId xmlns:p14="http://schemas.microsoft.com/office/powerpoint/2010/main" val="207494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486864-F83C-4E55-A934-A63C963BCABE}" type="datetimeFigureOut">
              <a:rPr lang="en-GB" smtClean="0"/>
              <a:t>18/08/2019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3064FD-6C44-4751-9D01-BF5653F5F243}" type="slidenum">
              <a:rPr lang="en-GB" smtClean="0"/>
              <a:t>‹#›</a:t>
            </a:fld>
            <a:endParaRPr lang="en-GB"/>
          </a:p>
        </p:txBody>
      </p:sp>
    </p:spTree>
    <p:extLst>
      <p:ext uri="{BB962C8B-B14F-4D97-AF65-F5344CB8AC3E}">
        <p14:creationId xmlns:p14="http://schemas.microsoft.com/office/powerpoint/2010/main" val="412551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86864-F83C-4E55-A934-A63C963BCABE}" type="datetimeFigureOut">
              <a:rPr lang="en-GB" smtClean="0"/>
              <a:t>18/08/2019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3064FD-6C44-4751-9D01-BF5653F5F243}" type="slidenum">
              <a:rPr lang="en-GB" smtClean="0"/>
              <a:t>‹#›</a:t>
            </a:fld>
            <a:endParaRPr lang="en-GB"/>
          </a:p>
        </p:txBody>
      </p:sp>
    </p:spTree>
    <p:extLst>
      <p:ext uri="{BB962C8B-B14F-4D97-AF65-F5344CB8AC3E}">
        <p14:creationId xmlns:p14="http://schemas.microsoft.com/office/powerpoint/2010/main" val="339689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86864-F83C-4E55-A934-A63C963BCABE}" type="datetimeFigureOut">
              <a:rPr lang="en-GB" smtClean="0"/>
              <a:t>18/08/2019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3064FD-6C44-4751-9D01-BF5653F5F243}" type="slidenum">
              <a:rPr lang="en-GB" smtClean="0"/>
              <a:t>‹#›</a:t>
            </a:fld>
            <a:endParaRPr lang="en-GB"/>
          </a:p>
        </p:txBody>
      </p:sp>
    </p:spTree>
    <p:extLst>
      <p:ext uri="{BB962C8B-B14F-4D97-AF65-F5344CB8AC3E}">
        <p14:creationId xmlns:p14="http://schemas.microsoft.com/office/powerpoint/2010/main" val="388229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86864-F83C-4E55-A934-A63C963BCABE}" type="datetimeFigureOut">
              <a:rPr lang="en-GB" smtClean="0"/>
              <a:t>18/08/2019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3064FD-6C44-4751-9D01-BF5653F5F243}" type="slidenum">
              <a:rPr lang="en-GB" smtClean="0"/>
              <a:t>‹#›</a:t>
            </a:fld>
            <a:endParaRPr lang="en-GB"/>
          </a:p>
        </p:txBody>
      </p:sp>
    </p:spTree>
    <p:extLst>
      <p:ext uri="{BB962C8B-B14F-4D97-AF65-F5344CB8AC3E}">
        <p14:creationId xmlns:p14="http://schemas.microsoft.com/office/powerpoint/2010/main" val="202822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86864-F83C-4E55-A934-A63C963BCABE}" type="datetimeFigureOut">
              <a:rPr lang="en-GB" smtClean="0"/>
              <a:t>18/08/2019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064FD-6C44-4751-9D01-BF5653F5F243}" type="slidenum">
              <a:rPr lang="en-GB" smtClean="0"/>
              <a:t>‹#›</a:t>
            </a:fld>
            <a:endParaRPr lang="en-GB"/>
          </a:p>
        </p:txBody>
      </p:sp>
    </p:spTree>
    <p:extLst>
      <p:ext uri="{BB962C8B-B14F-4D97-AF65-F5344CB8AC3E}">
        <p14:creationId xmlns:p14="http://schemas.microsoft.com/office/powerpoint/2010/main" val="2574406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Planning Objections – some  guidance</a:t>
            </a:r>
          </a:p>
        </p:txBody>
      </p:sp>
      <p:sp>
        <p:nvSpPr>
          <p:cNvPr id="3" name="TextBox 2"/>
          <p:cNvSpPr txBox="1"/>
          <p:nvPr/>
        </p:nvSpPr>
        <p:spPr>
          <a:xfrm>
            <a:off x="1260764" y="1828800"/>
            <a:ext cx="6781800" cy="4247317"/>
          </a:xfrm>
          <a:prstGeom prst="rect">
            <a:avLst/>
          </a:prstGeom>
          <a:noFill/>
        </p:spPr>
        <p:txBody>
          <a:bodyPr wrap="square" rtlCol="0">
            <a:spAutoFit/>
          </a:bodyPr>
          <a:lstStyle/>
          <a:p>
            <a:r>
              <a:rPr lang="en-GB" dirty="0"/>
              <a:t>This presentation is based on the guidance given to local councils by Harrogate District Council (HBC) planning department.</a:t>
            </a:r>
          </a:p>
          <a:p>
            <a:r>
              <a:rPr lang="en-GB" dirty="0"/>
              <a:t>What it attempts to clarify is the type of considerations that the Planning </a:t>
            </a:r>
            <a:r>
              <a:rPr lang="en-GB" dirty="0" err="1"/>
              <a:t>dept</a:t>
            </a:r>
            <a:r>
              <a:rPr lang="en-GB" dirty="0"/>
              <a:t> at HBC take into consideration (Material Considerations) and at the end, a list of those factors that are very unlikely to be taken into consideration (non-material considerations)</a:t>
            </a:r>
          </a:p>
          <a:p>
            <a:endParaRPr lang="en-GB" dirty="0"/>
          </a:p>
          <a:p>
            <a:r>
              <a:rPr lang="en-GB" dirty="0"/>
              <a:t>Thus, when constructing your objection, try to come up with as many points that will be classified as ‘material objections’. There is no need to spell out each category, just phrase your wording so that it is clearly to do with e.g. density of the buildings.</a:t>
            </a:r>
          </a:p>
          <a:p>
            <a:endParaRPr lang="en-GB" dirty="0"/>
          </a:p>
          <a:p>
            <a:r>
              <a:rPr lang="en-GB" dirty="0"/>
              <a:t>This is no guarantee of objection success, but will help you make the planning </a:t>
            </a:r>
            <a:r>
              <a:rPr lang="en-GB" dirty="0" err="1"/>
              <a:t>dept</a:t>
            </a:r>
            <a:r>
              <a:rPr lang="en-GB" dirty="0"/>
              <a:t> tick as many boxes on their material objection checklist for your application as possible.</a:t>
            </a:r>
          </a:p>
        </p:txBody>
      </p:sp>
    </p:spTree>
    <p:extLst>
      <p:ext uri="{BB962C8B-B14F-4D97-AF65-F5344CB8AC3E}">
        <p14:creationId xmlns:p14="http://schemas.microsoft.com/office/powerpoint/2010/main" val="395282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685800" y="1752600"/>
            <a:ext cx="7787208"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National Policy – National Planning Policy Framework (NPPF), National Practice Guidance (NPG), Minerals Waste Plan, Neighbourhood Plans</a:t>
            </a:r>
          </a:p>
          <a:p>
            <a:pPr lvl="1"/>
            <a:r>
              <a:rPr lang="en-GB" sz="1800" dirty="0">
                <a:latin typeface="Arial" panose="020B0604020202020204" pitchFamily="34" charset="0"/>
                <a:cs typeface="Arial" panose="020B0604020202020204" pitchFamily="34" charset="0"/>
              </a:rPr>
              <a:t>Local Plan – emerging Plans / policies</a:t>
            </a:r>
          </a:p>
          <a:p>
            <a:pPr lvl="1"/>
            <a:r>
              <a:rPr lang="en-GB" sz="1800" dirty="0">
                <a:latin typeface="Arial" panose="020B0604020202020204" pitchFamily="34" charset="0"/>
                <a:cs typeface="Arial" panose="020B0604020202020204" pitchFamily="34" charset="0"/>
              </a:rPr>
              <a:t>SPG’s (Supplementary Planning Guidance Notes / SPD’s (Supplementary Planning Document’s)</a:t>
            </a:r>
          </a:p>
          <a:p>
            <a:pPr lvl="1"/>
            <a:r>
              <a:rPr lang="en-GB" sz="1800" dirty="0">
                <a:latin typeface="Arial" panose="020B0604020202020204" pitchFamily="34" charset="0"/>
                <a:cs typeface="Arial" panose="020B0604020202020204" pitchFamily="34" charset="0"/>
              </a:rPr>
              <a:t>Views of consultees – Highways, Health, Police, Parish / Town Councils, Environment Agency </a:t>
            </a:r>
            <a:r>
              <a:rPr lang="en-GB" sz="1800" dirty="0" err="1">
                <a:latin typeface="Arial" panose="020B0604020202020204" pitchFamily="34" charset="0"/>
                <a:cs typeface="Arial" panose="020B0604020202020204" pitchFamily="34" charset="0"/>
              </a:rPr>
              <a:t>etc</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Planning history of the site</a:t>
            </a:r>
          </a:p>
          <a:p>
            <a:pPr marL="366713" lvl="1"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p:txBody>
      </p:sp>
      <p:sp>
        <p:nvSpPr>
          <p:cNvPr id="6" name="Title 2"/>
          <p:cNvSpPr txBox="1">
            <a:spLocks/>
          </p:cNvSpPr>
          <p:nvPr/>
        </p:nvSpPr>
        <p:spPr>
          <a:xfrm>
            <a:off x="228600" y="228600"/>
            <a:ext cx="8435280" cy="4572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400" b="1" spc="100">
                <a:latin typeface="Arial" panose="020B0604020202020204" pitchFamily="34" charset="0"/>
                <a:cs typeface="Arial" panose="020B0604020202020204" pitchFamily="34" charset="0"/>
              </a:rPr>
              <a:t>Examples of material considerations</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24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052513"/>
            <a:ext cx="8229600" cy="50736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90000"/>
              </a:lnSpc>
            </a:pPr>
            <a:r>
              <a:rPr lang="en-GB" altLang="en-US" dirty="0">
                <a:latin typeface="Candara" pitchFamily="34" charset="0"/>
              </a:rPr>
              <a:t>Design, visual appearance, materials</a:t>
            </a:r>
          </a:p>
          <a:p>
            <a:pPr lvl="1">
              <a:lnSpc>
                <a:spcPct val="90000"/>
              </a:lnSpc>
            </a:pPr>
            <a:endParaRPr lang="en-GB" altLang="en-US" dirty="0">
              <a:latin typeface="Candara" pitchFamily="34" charset="0"/>
            </a:endParaRPr>
          </a:p>
          <a:p>
            <a:pPr lvl="1">
              <a:lnSpc>
                <a:spcPct val="90000"/>
              </a:lnSpc>
            </a:pPr>
            <a:endParaRPr lang="en-GB" altLang="en-US" dirty="0">
              <a:latin typeface="Candara" pitchFamily="34" charset="0"/>
            </a:endParaRPr>
          </a:p>
          <a:p>
            <a:pPr lvl="1">
              <a:lnSpc>
                <a:spcPct val="90000"/>
              </a:lnSpc>
            </a:pPr>
            <a:endParaRPr lang="en-GB" altLang="en-US" dirty="0">
              <a:latin typeface="Candara" pitchFamily="34" charset="0"/>
            </a:endParaRPr>
          </a:p>
          <a:p>
            <a:pPr lvl="1">
              <a:lnSpc>
                <a:spcPct val="90000"/>
              </a:lnSpc>
            </a:pPr>
            <a:endParaRPr lang="en-GB" altLang="en-US" dirty="0">
              <a:latin typeface="Candara" pitchFamily="34" charset="0"/>
            </a:endParaRPr>
          </a:p>
          <a:p>
            <a:pPr marL="457200" lvl="1" indent="0">
              <a:lnSpc>
                <a:spcPct val="90000"/>
              </a:lnSpc>
              <a:buNone/>
            </a:pPr>
            <a:endParaRPr lang="en-GB" altLang="en-US" dirty="0">
              <a:latin typeface="Candara" pitchFamily="34" charset="0"/>
            </a:endParaRPr>
          </a:p>
          <a:p>
            <a:pPr lvl="1">
              <a:lnSpc>
                <a:spcPct val="90000"/>
              </a:lnSpc>
              <a:buFont typeface="Arial" charset="0"/>
              <a:buNone/>
            </a:pPr>
            <a:r>
              <a:rPr lang="en-GB" altLang="en-US" dirty="0">
                <a:latin typeface="Candara" pitchFamily="34" charset="0"/>
              </a:rPr>
              <a:t>						</a:t>
            </a:r>
          </a:p>
        </p:txBody>
      </p:sp>
      <p:pic>
        <p:nvPicPr>
          <p:cNvPr id="3" name="Picture 7" descr="south_cheshire_college_j140512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388" y="3938588"/>
            <a:ext cx="42132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Graythwa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57338"/>
            <a:ext cx="43561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200" y="274638"/>
            <a:ext cx="8229600" cy="7921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400" b="1">
                <a:latin typeface="Arial" panose="020B0604020202020204" pitchFamily="34" charset="0"/>
                <a:cs typeface="Arial" panose="020B0604020202020204" pitchFamily="34" charset="0"/>
              </a:rPr>
              <a:t>Material Considerations</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27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GB" altLang="en-US" sz="2400" b="1" dirty="0">
                <a:latin typeface="Arial" panose="020B0604020202020204" pitchFamily="34" charset="0"/>
                <a:cs typeface="Arial" panose="020B0604020202020204" pitchFamily="34" charset="0"/>
              </a:rPr>
              <a:t>Material Considerations</a:t>
            </a:r>
            <a:endParaRPr lang="en-GB" sz="2400" b="1" dirty="0">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457200" y="1052513"/>
            <a:ext cx="8229600" cy="50736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90000"/>
              </a:lnSpc>
              <a:buFont typeface="Arial" charset="0"/>
              <a:buNone/>
            </a:pPr>
            <a:r>
              <a:rPr lang="en-GB" altLang="en-US">
                <a:latin typeface="Candara" pitchFamily="34" charset="0"/>
              </a:rPr>
              <a:t>Layout and density of buildings </a:t>
            </a:r>
          </a:p>
          <a:p>
            <a:pPr lvl="1">
              <a:lnSpc>
                <a:spcPct val="90000"/>
              </a:lnSpc>
              <a:buFont typeface="Arial" charset="0"/>
              <a:buNone/>
            </a:pPr>
            <a:endParaRPr lang="en-GB" altLang="en-US">
              <a:latin typeface="Candara" pitchFamily="34" charset="0"/>
            </a:endParaRPr>
          </a:p>
          <a:p>
            <a:pPr lvl="1">
              <a:lnSpc>
                <a:spcPct val="90000"/>
              </a:lnSpc>
              <a:buFont typeface="Arial" charset="0"/>
              <a:buNone/>
            </a:pPr>
            <a:endParaRPr lang="en-GB" altLang="en-US">
              <a:latin typeface="Candara" pitchFamily="34" charset="0"/>
            </a:endParaRPr>
          </a:p>
          <a:p>
            <a:pPr lvl="1">
              <a:lnSpc>
                <a:spcPct val="90000"/>
              </a:lnSpc>
              <a:buFont typeface="Arial" charset="0"/>
              <a:buNone/>
            </a:pPr>
            <a:endParaRPr lang="en-GB" altLang="en-US">
              <a:latin typeface="Candara" pitchFamily="34" charset="0"/>
            </a:endParaRPr>
          </a:p>
          <a:p>
            <a:pPr lvl="1">
              <a:lnSpc>
                <a:spcPct val="90000"/>
              </a:lnSpc>
              <a:buFont typeface="Arial" charset="0"/>
              <a:buNone/>
            </a:pPr>
            <a:endParaRPr lang="en-GB" altLang="en-US">
              <a:latin typeface="Candara" pitchFamily="34" charset="0"/>
            </a:endParaRPr>
          </a:p>
          <a:p>
            <a:pPr lvl="1">
              <a:lnSpc>
                <a:spcPct val="90000"/>
              </a:lnSpc>
              <a:buFont typeface="Arial" charset="0"/>
              <a:buNone/>
            </a:pPr>
            <a:endParaRPr lang="en-GB" altLang="en-US">
              <a:latin typeface="Candara" pitchFamily="34" charset="0"/>
            </a:endParaRPr>
          </a:p>
          <a:p>
            <a:pPr lvl="1">
              <a:lnSpc>
                <a:spcPct val="90000"/>
              </a:lnSpc>
              <a:buFont typeface="Arial" charset="0"/>
              <a:buNone/>
            </a:pPr>
            <a:endParaRPr lang="en-GB" altLang="en-US">
              <a:latin typeface="Candara" pitchFamily="34" charset="0"/>
            </a:endParaRPr>
          </a:p>
          <a:p>
            <a:pPr lvl="1">
              <a:lnSpc>
                <a:spcPct val="90000"/>
              </a:lnSpc>
              <a:buFont typeface="Arial" charset="0"/>
              <a:buNone/>
            </a:pPr>
            <a:endParaRPr lang="en-GB" altLang="en-US">
              <a:latin typeface="Candara" pitchFamily="34" charset="0"/>
            </a:endParaRPr>
          </a:p>
          <a:p>
            <a:pPr lvl="1">
              <a:lnSpc>
                <a:spcPct val="90000"/>
              </a:lnSpc>
              <a:buFont typeface="Arial" charset="0"/>
              <a:buNone/>
            </a:pPr>
            <a:endParaRPr lang="en-GB" altLang="en-US">
              <a:latin typeface="Candara" pitchFamily="34" charset="0"/>
            </a:endParaRPr>
          </a:p>
          <a:p>
            <a:pPr lvl="1">
              <a:lnSpc>
                <a:spcPct val="90000"/>
              </a:lnSpc>
            </a:pPr>
            <a:endParaRPr lang="en-GB" altLang="en-US">
              <a:latin typeface="Candara" pitchFamily="34" charset="0"/>
            </a:endParaRPr>
          </a:p>
          <a:p>
            <a:pPr lvl="1">
              <a:lnSpc>
                <a:spcPct val="90000"/>
              </a:lnSpc>
              <a:buFont typeface="Arial" charset="0"/>
              <a:buNone/>
            </a:pPr>
            <a:r>
              <a:rPr lang="en-GB" altLang="en-US">
                <a:latin typeface="Candara" pitchFamily="34" charset="0"/>
              </a:rPr>
              <a:t>						</a:t>
            </a:r>
            <a:endParaRPr lang="en-GB" altLang="en-US" dirty="0">
              <a:latin typeface="Candara" pitchFamily="34" charset="0"/>
            </a:endParaRPr>
          </a:p>
        </p:txBody>
      </p:sp>
      <p:pic>
        <p:nvPicPr>
          <p:cNvPr id="4" name="Picture 5" descr="High-density-hou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57338"/>
            <a:ext cx="32051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urban-spra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788" y="2312988"/>
            <a:ext cx="5022850"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48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921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400" b="1">
                <a:latin typeface="Arial" panose="020B0604020202020204" pitchFamily="34" charset="0"/>
                <a:cs typeface="Arial" panose="020B0604020202020204" pitchFamily="34" charset="0"/>
              </a:rPr>
              <a:t>Material Considerations</a:t>
            </a:r>
            <a:endParaRPr lang="en-GB" sz="2400" b="1" dirty="0">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457200" y="1052513"/>
            <a:ext cx="8229600" cy="50736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90000"/>
              </a:lnSpc>
            </a:pPr>
            <a:r>
              <a:rPr lang="en-GB" altLang="en-US" sz="2400" dirty="0">
                <a:latin typeface="Arial" panose="020B0604020202020204" pitchFamily="34" charset="0"/>
                <a:cs typeface="Arial" panose="020B0604020202020204" pitchFamily="34" charset="0"/>
              </a:rPr>
              <a:t>Highway safety issues, parking, access, traffic generation </a:t>
            </a:r>
          </a:p>
          <a:p>
            <a:pPr lvl="1">
              <a:lnSpc>
                <a:spcPct val="90000"/>
              </a:lnSpc>
            </a:pPr>
            <a:endParaRPr lang="en-GB" altLang="en-US" sz="2400" dirty="0">
              <a:latin typeface="Arial" panose="020B0604020202020204" pitchFamily="34" charset="0"/>
              <a:cs typeface="Arial" panose="020B0604020202020204" pitchFamily="34" charset="0"/>
            </a:endParaRPr>
          </a:p>
          <a:p>
            <a:pPr lvl="1">
              <a:lnSpc>
                <a:spcPct val="90000"/>
              </a:lnSpc>
            </a:pPr>
            <a:endParaRPr lang="en-GB" altLang="en-US" sz="2400" dirty="0">
              <a:latin typeface="Arial" panose="020B0604020202020204" pitchFamily="34" charset="0"/>
              <a:cs typeface="Arial" panose="020B0604020202020204" pitchFamily="34" charset="0"/>
            </a:endParaRPr>
          </a:p>
          <a:p>
            <a:pPr lvl="1">
              <a:lnSpc>
                <a:spcPct val="90000"/>
              </a:lnSpc>
            </a:pPr>
            <a:endParaRPr lang="en-GB" altLang="en-US" sz="2400" dirty="0">
              <a:latin typeface="Arial" panose="020B0604020202020204" pitchFamily="34" charset="0"/>
              <a:cs typeface="Arial" panose="020B0604020202020204" pitchFamily="34" charset="0"/>
            </a:endParaRPr>
          </a:p>
          <a:p>
            <a:pPr marL="457200" lvl="1" indent="0">
              <a:lnSpc>
                <a:spcPct val="90000"/>
              </a:lnSpc>
              <a:buNone/>
            </a:pPr>
            <a:endParaRPr lang="en-GB" altLang="en-US" sz="2400" dirty="0">
              <a:latin typeface="Arial" panose="020B0604020202020204" pitchFamily="34" charset="0"/>
              <a:cs typeface="Arial" panose="020B0604020202020204" pitchFamily="34" charset="0"/>
            </a:endParaRPr>
          </a:p>
          <a:p>
            <a:pPr lvl="1">
              <a:lnSpc>
                <a:spcPct val="90000"/>
              </a:lnSpc>
            </a:pPr>
            <a:endParaRPr lang="en-GB" altLang="en-US" sz="2400" dirty="0">
              <a:latin typeface="Arial" panose="020B0604020202020204" pitchFamily="34" charset="0"/>
              <a:cs typeface="Arial" panose="020B0604020202020204" pitchFamily="34" charset="0"/>
            </a:endParaRPr>
          </a:p>
          <a:p>
            <a:pPr lvl="1">
              <a:lnSpc>
                <a:spcPct val="90000"/>
              </a:lnSpc>
            </a:pPr>
            <a:r>
              <a:rPr lang="en-GB" altLang="en-US" sz="2400" dirty="0">
                <a:latin typeface="Arial" panose="020B0604020202020204" pitchFamily="34" charset="0"/>
                <a:cs typeface="Arial" panose="020B0604020202020204" pitchFamily="34" charset="0"/>
              </a:rPr>
              <a:t>Loss of important trees, Landscaping, Nature conservation</a:t>
            </a:r>
          </a:p>
          <a:p>
            <a:pPr lvl="1">
              <a:lnSpc>
                <a:spcPct val="90000"/>
              </a:lnSpc>
            </a:pPr>
            <a:endParaRPr lang="en-GB" altLang="en-US" sz="2400" dirty="0">
              <a:latin typeface="Arial" panose="020B0604020202020204" pitchFamily="34" charset="0"/>
              <a:cs typeface="Arial" panose="020B0604020202020204" pitchFamily="34" charset="0"/>
            </a:endParaRPr>
          </a:p>
          <a:p>
            <a:pPr lvl="1">
              <a:lnSpc>
                <a:spcPct val="90000"/>
              </a:lnSpc>
            </a:pPr>
            <a:endParaRPr lang="en-GB" altLang="en-US" sz="2400" dirty="0">
              <a:latin typeface="Arial" panose="020B0604020202020204" pitchFamily="34" charset="0"/>
              <a:cs typeface="Arial" panose="020B0604020202020204" pitchFamily="34" charset="0"/>
            </a:endParaRPr>
          </a:p>
          <a:p>
            <a:pPr lvl="1">
              <a:lnSpc>
                <a:spcPct val="90000"/>
              </a:lnSpc>
              <a:buFont typeface="Arial" charset="0"/>
              <a:buNone/>
            </a:pPr>
            <a:r>
              <a:rPr lang="en-GB" altLang="en-US" sz="2400" dirty="0">
                <a:latin typeface="Arial" panose="020B0604020202020204" pitchFamily="34" charset="0"/>
                <a:cs typeface="Arial" panose="020B0604020202020204" pitchFamily="34" charset="0"/>
              </a:rPr>
              <a:t>						</a:t>
            </a:r>
          </a:p>
        </p:txBody>
      </p:sp>
      <p:pic>
        <p:nvPicPr>
          <p:cNvPr id="4" name="Picture 5" descr="Dangerous%20Knoll%20Road%20junction%20with%20Coldharbour%20Lane?seria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808163"/>
            <a:ext cx="248285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edestrian-crossing_uk_zebra-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808163"/>
            <a:ext cx="2735263"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Thatcham_Reedbeds_Nature_Reserve_-_geo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0" y="4581525"/>
            <a:ext cx="27368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great-crested-newt-431x300-431x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4581525"/>
            <a:ext cx="291623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09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921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400" b="1" dirty="0">
                <a:latin typeface="Arial" panose="020B0604020202020204" pitchFamily="34" charset="0"/>
                <a:cs typeface="Arial" panose="020B0604020202020204" pitchFamily="34" charset="0"/>
              </a:rPr>
              <a:t>Material Considerations</a:t>
            </a:r>
            <a:endParaRPr lang="en-GB" sz="2400" b="1" dirty="0">
              <a:latin typeface="Arial" panose="020B0604020202020204" pitchFamily="34" charset="0"/>
              <a:cs typeface="Arial" panose="020B0604020202020204" pitchFamily="34" charset="0"/>
            </a:endParaRPr>
          </a:p>
        </p:txBody>
      </p:sp>
      <p:pic>
        <p:nvPicPr>
          <p:cNvPr id="3" name="Picture 5" descr="280px-Churches_Mansion_le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168525"/>
            <a:ext cx="2447875" cy="175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220px-Macclesfield_R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168525"/>
            <a:ext cx="2411810" cy="180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457200" y="1052513"/>
            <a:ext cx="8229600" cy="507365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lvl="1" indent="-274320">
              <a:lnSpc>
                <a:spcPct val="90000"/>
              </a:lnSpc>
              <a:buClr>
                <a:schemeClr val="accent2">
                  <a:shade val="75000"/>
                </a:schemeClr>
              </a:buClr>
              <a:buFont typeface="Wingdings 2"/>
              <a:buChar char=""/>
              <a:defRPr/>
            </a:pPr>
            <a:endParaRPr lang="en-GB" altLang="en-US" dirty="0">
              <a:latin typeface="Arial" panose="020B0604020202020204" pitchFamily="34" charset="0"/>
              <a:cs typeface="Arial" panose="020B0604020202020204" pitchFamily="34" charset="0"/>
            </a:endParaRPr>
          </a:p>
          <a:p>
            <a:pPr marL="640080" lvl="1" indent="-274320">
              <a:lnSpc>
                <a:spcPct val="90000"/>
              </a:lnSpc>
              <a:buClr>
                <a:schemeClr val="accent2">
                  <a:shade val="75000"/>
                </a:schemeClr>
              </a:buClr>
              <a:buFont typeface="Wingdings 2"/>
              <a:buChar char=""/>
              <a:defRPr/>
            </a:pPr>
            <a:r>
              <a:rPr lang="en-GB" altLang="en-US" sz="3000" dirty="0">
                <a:latin typeface="Arial" panose="020B0604020202020204" pitchFamily="34" charset="0"/>
                <a:cs typeface="Arial" panose="020B0604020202020204" pitchFamily="34" charset="0"/>
              </a:rPr>
              <a:t>Intrusion into the Open Countryside/ Green Belt </a:t>
            </a:r>
          </a:p>
          <a:p>
            <a:pPr marL="640080" lvl="1" indent="-274320">
              <a:lnSpc>
                <a:spcPct val="90000"/>
              </a:lnSpc>
              <a:buClr>
                <a:schemeClr val="accent2">
                  <a:shade val="75000"/>
                </a:schemeClr>
              </a:buClr>
              <a:buFont typeface="Wingdings 2"/>
              <a:buChar char=""/>
              <a:defRPr/>
            </a:pPr>
            <a:r>
              <a:rPr lang="en-GB" altLang="en-US" sz="3000" dirty="0">
                <a:latin typeface="Arial" panose="020B0604020202020204" pitchFamily="34" charset="0"/>
                <a:cs typeface="Arial" panose="020B0604020202020204" pitchFamily="34" charset="0"/>
              </a:rPr>
              <a:t>Effect on Listed Buildings and Conservation Areas </a:t>
            </a:r>
          </a:p>
          <a:p>
            <a:pPr marL="640080" lvl="1" indent="-274320">
              <a:lnSpc>
                <a:spcPct val="90000"/>
              </a:lnSpc>
              <a:buClr>
                <a:schemeClr val="accent2">
                  <a:shade val="75000"/>
                </a:schemeClr>
              </a:buClr>
              <a:buFont typeface="Wingdings 2"/>
              <a:buChar char=""/>
              <a:defRPr/>
            </a:pPr>
            <a:endParaRPr lang="en-GB" altLang="en-US" dirty="0">
              <a:latin typeface="Arial" panose="020B0604020202020204" pitchFamily="34" charset="0"/>
              <a:cs typeface="Arial" panose="020B0604020202020204" pitchFamily="34" charset="0"/>
            </a:endParaRPr>
          </a:p>
          <a:p>
            <a:pPr marL="640080" lvl="1" indent="-274320">
              <a:lnSpc>
                <a:spcPct val="90000"/>
              </a:lnSpc>
              <a:buClr>
                <a:schemeClr val="accent2">
                  <a:shade val="75000"/>
                </a:schemeClr>
              </a:buClr>
              <a:buFont typeface="Wingdings 2"/>
              <a:buChar char=""/>
              <a:defRPr/>
            </a:pPr>
            <a:endParaRPr lang="en-GB" altLang="en-US" dirty="0">
              <a:latin typeface="Arial" panose="020B0604020202020204" pitchFamily="34" charset="0"/>
              <a:cs typeface="Arial" panose="020B0604020202020204" pitchFamily="34" charset="0"/>
            </a:endParaRPr>
          </a:p>
          <a:p>
            <a:pPr marL="640080" lvl="1" indent="-274320">
              <a:lnSpc>
                <a:spcPct val="90000"/>
              </a:lnSpc>
              <a:buClr>
                <a:schemeClr val="accent2">
                  <a:shade val="75000"/>
                </a:schemeClr>
              </a:buClr>
              <a:buFont typeface="Wingdings 2"/>
              <a:buChar char=""/>
              <a:defRPr/>
            </a:pPr>
            <a:endParaRPr lang="en-GB" altLang="en-US" dirty="0">
              <a:latin typeface="Arial" panose="020B0604020202020204" pitchFamily="34" charset="0"/>
              <a:cs typeface="Arial" panose="020B0604020202020204" pitchFamily="34" charset="0"/>
            </a:endParaRPr>
          </a:p>
          <a:p>
            <a:pPr marL="640080" lvl="1" indent="-274320">
              <a:lnSpc>
                <a:spcPct val="90000"/>
              </a:lnSpc>
              <a:buClr>
                <a:schemeClr val="accent2">
                  <a:shade val="75000"/>
                </a:schemeClr>
              </a:buClr>
              <a:buFont typeface="Wingdings 2"/>
              <a:buChar char=""/>
              <a:defRPr/>
            </a:pPr>
            <a:endParaRPr lang="en-GB" altLang="en-US" dirty="0">
              <a:latin typeface="Arial" panose="020B0604020202020204" pitchFamily="34" charset="0"/>
              <a:cs typeface="Arial" panose="020B0604020202020204" pitchFamily="34" charset="0"/>
            </a:endParaRPr>
          </a:p>
          <a:p>
            <a:pPr marL="640080" lvl="1" indent="-274320">
              <a:lnSpc>
                <a:spcPct val="90000"/>
              </a:lnSpc>
              <a:buClr>
                <a:schemeClr val="accent2">
                  <a:shade val="75000"/>
                </a:schemeClr>
              </a:buClr>
              <a:buFont typeface="Wingdings 2"/>
              <a:buChar char=""/>
              <a:defRPr/>
            </a:pPr>
            <a:endParaRPr lang="en-GB" altLang="en-US" dirty="0">
              <a:latin typeface="Arial" panose="020B0604020202020204" pitchFamily="34" charset="0"/>
              <a:cs typeface="Arial" panose="020B0604020202020204" pitchFamily="34" charset="0"/>
            </a:endParaRPr>
          </a:p>
          <a:p>
            <a:pPr marL="640080" lvl="1" indent="-274320">
              <a:lnSpc>
                <a:spcPct val="90000"/>
              </a:lnSpc>
              <a:buClr>
                <a:schemeClr val="accent2">
                  <a:shade val="75000"/>
                </a:schemeClr>
              </a:buClr>
              <a:buFont typeface="Wingdings 2"/>
              <a:buChar char=""/>
              <a:defRPr/>
            </a:pPr>
            <a:endParaRPr lang="en-GB" altLang="en-US" dirty="0">
              <a:latin typeface="Arial" panose="020B0604020202020204" pitchFamily="34" charset="0"/>
              <a:cs typeface="Arial" panose="020B0604020202020204" pitchFamily="34" charset="0"/>
            </a:endParaRPr>
          </a:p>
          <a:p>
            <a:pPr marL="640080" lvl="1" indent="-274320">
              <a:lnSpc>
                <a:spcPct val="90000"/>
              </a:lnSpc>
              <a:buClr>
                <a:schemeClr val="accent2">
                  <a:shade val="75000"/>
                </a:schemeClr>
              </a:buClr>
              <a:buFont typeface="Wingdings 2"/>
              <a:buChar char=""/>
              <a:defRPr/>
            </a:pPr>
            <a:endParaRPr lang="en-GB" altLang="en-US" dirty="0">
              <a:latin typeface="Arial" panose="020B0604020202020204" pitchFamily="34" charset="0"/>
              <a:cs typeface="Arial" panose="020B0604020202020204" pitchFamily="34" charset="0"/>
            </a:endParaRPr>
          </a:p>
          <a:p>
            <a:pPr marL="640080" lvl="1" indent="-274320">
              <a:lnSpc>
                <a:spcPct val="90000"/>
              </a:lnSpc>
              <a:buClr>
                <a:schemeClr val="accent2">
                  <a:shade val="75000"/>
                </a:schemeClr>
              </a:buClr>
              <a:buFont typeface="Wingdings 2"/>
              <a:buChar char=""/>
              <a:defRPr/>
            </a:pPr>
            <a:endParaRPr lang="en-GB" altLang="en-US" dirty="0">
              <a:latin typeface="Arial" panose="020B0604020202020204" pitchFamily="34" charset="0"/>
              <a:cs typeface="Arial" panose="020B0604020202020204" pitchFamily="34" charset="0"/>
            </a:endParaRPr>
          </a:p>
          <a:p>
            <a:pPr marL="640080" lvl="1" indent="-274320">
              <a:lnSpc>
                <a:spcPct val="90000"/>
              </a:lnSpc>
              <a:buClr>
                <a:schemeClr val="accent2">
                  <a:shade val="75000"/>
                </a:schemeClr>
              </a:buClr>
              <a:buFont typeface="Wingdings 2"/>
              <a:buChar char=""/>
              <a:defRPr/>
            </a:pPr>
            <a:r>
              <a:rPr lang="en-GB" altLang="en-US" sz="3300" dirty="0">
                <a:latin typeface="Arial" panose="020B0604020202020204" pitchFamily="34" charset="0"/>
                <a:cs typeface="Arial" panose="020B0604020202020204" pitchFamily="34" charset="0"/>
              </a:rPr>
              <a:t>Viability</a:t>
            </a:r>
          </a:p>
          <a:p>
            <a:pPr marL="640080" lvl="1" indent="-274320">
              <a:lnSpc>
                <a:spcPct val="90000"/>
              </a:lnSpc>
              <a:buClr>
                <a:schemeClr val="accent2">
                  <a:shade val="75000"/>
                </a:schemeClr>
              </a:buClr>
              <a:buFont typeface="Wingdings 2"/>
              <a:buChar char=""/>
              <a:defRPr/>
            </a:pPr>
            <a:r>
              <a:rPr lang="en-GB" altLang="en-US" sz="3300" dirty="0">
                <a:latin typeface="Arial" panose="020B0604020202020204" pitchFamily="34" charset="0"/>
                <a:cs typeface="Arial" panose="020B0604020202020204" pitchFamily="34" charset="0"/>
              </a:rPr>
              <a:t>Planning History – where extant permission</a:t>
            </a:r>
          </a:p>
          <a:p>
            <a:pPr marL="640080" lvl="1" indent="-274320">
              <a:lnSpc>
                <a:spcPct val="90000"/>
              </a:lnSpc>
              <a:buClr>
                <a:schemeClr val="accent2">
                  <a:shade val="75000"/>
                </a:schemeClr>
              </a:buClr>
              <a:buFont typeface="Wingdings 2"/>
              <a:buChar char=""/>
              <a:defRPr/>
            </a:pPr>
            <a:endParaRPr lang="en-GB" altLang="en-US" sz="3300" dirty="0">
              <a:latin typeface="Arial" panose="020B0604020202020204" pitchFamily="34" charset="0"/>
              <a:cs typeface="Arial" panose="020B0604020202020204" pitchFamily="34" charset="0"/>
            </a:endParaRPr>
          </a:p>
          <a:p>
            <a:pPr marL="640080" lvl="1" indent="-274320">
              <a:lnSpc>
                <a:spcPct val="90000"/>
              </a:lnSpc>
              <a:buClr>
                <a:schemeClr val="accent2">
                  <a:shade val="75000"/>
                </a:schemeClr>
              </a:buClr>
              <a:buFont typeface="Wingdings 2"/>
              <a:buChar char=""/>
              <a:defRPr/>
            </a:pPr>
            <a:r>
              <a:rPr lang="en-GB" altLang="en-US" sz="3300" dirty="0">
                <a:latin typeface="Arial" panose="020B0604020202020204" pitchFamily="34" charset="0"/>
                <a:cs typeface="Arial" panose="020B0604020202020204" pitchFamily="34" charset="0"/>
              </a:rPr>
              <a:t>....5 Year supply !</a:t>
            </a:r>
          </a:p>
          <a:p>
            <a:pPr marL="640080" lvl="1" indent="-274320">
              <a:lnSpc>
                <a:spcPct val="90000"/>
              </a:lnSpc>
              <a:buClr>
                <a:schemeClr val="accent2">
                  <a:shade val="75000"/>
                </a:schemeClr>
              </a:buClr>
              <a:buFont typeface="Wingdings 2"/>
              <a:buChar char=""/>
              <a:defRPr/>
            </a:pPr>
            <a:endParaRPr lang="en-GB" altLang="en-US" dirty="0">
              <a:latin typeface="Arial" panose="020B0604020202020204" pitchFamily="34" charset="0"/>
              <a:cs typeface="Arial" panose="020B0604020202020204" pitchFamily="34" charset="0"/>
            </a:endParaRPr>
          </a:p>
          <a:p>
            <a:pPr marL="640080" lvl="1" indent="-274320">
              <a:lnSpc>
                <a:spcPct val="90000"/>
              </a:lnSpc>
              <a:buClr>
                <a:schemeClr val="accent2">
                  <a:shade val="75000"/>
                </a:schemeClr>
              </a:buClr>
              <a:buFont typeface="Arial" charset="0"/>
              <a:buNone/>
              <a:defRPr/>
            </a:pPr>
            <a:r>
              <a:rPr lang="en-GB"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93304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921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400" b="1" dirty="0">
                <a:latin typeface="Arial" panose="020B0604020202020204" pitchFamily="34" charset="0"/>
                <a:cs typeface="Arial" panose="020B0604020202020204" pitchFamily="34" charset="0"/>
              </a:rPr>
              <a:t>Material Considerations - </a:t>
            </a:r>
            <a:r>
              <a:rPr lang="en-GB" altLang="en-US" sz="2400" b="1" spc="100" dirty="0">
                <a:ln>
                  <a:noFill/>
                </a:ln>
                <a:effectLst/>
                <a:latin typeface="Candara" pitchFamily="34" charset="0"/>
              </a:rPr>
              <a:t>Site Planning Factors</a:t>
            </a:r>
            <a:r>
              <a:rPr lang="en-GB" altLang="en-US" sz="2400" b="1" dirty="0">
                <a:latin typeface="Arial" panose="020B0604020202020204" pitchFamily="34" charset="0"/>
                <a:cs typeface="Arial" panose="020B0604020202020204" pitchFamily="34" charset="0"/>
              </a:rPr>
              <a:t> </a:t>
            </a:r>
            <a:endParaRPr lang="en-GB" sz="2400" b="1" dirty="0">
              <a:latin typeface="Arial" panose="020B0604020202020204" pitchFamily="34" charset="0"/>
              <a:cs typeface="Arial" panose="020B0604020202020204" pitchFamily="34" charset="0"/>
            </a:endParaRPr>
          </a:p>
        </p:txBody>
      </p:sp>
      <p:sp>
        <p:nvSpPr>
          <p:cNvPr id="3" name="Content Placeholder 1"/>
          <p:cNvSpPr txBox="1">
            <a:spLocks/>
          </p:cNvSpPr>
          <p:nvPr/>
        </p:nvSpPr>
        <p:spPr>
          <a:xfrm>
            <a:off x="930424" y="1066800"/>
            <a:ext cx="7283152" cy="49293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a:latin typeface="Arial" panose="020B0604020202020204" pitchFamily="34" charset="0"/>
                <a:cs typeface="Arial" panose="020B0604020202020204" pitchFamily="34" charset="0"/>
              </a:rPr>
              <a:t>Impact on adjoining land / site</a:t>
            </a:r>
          </a:p>
          <a:p>
            <a:r>
              <a:rPr lang="en-GB" sz="2400">
                <a:latin typeface="Arial" panose="020B0604020202020204" pitchFamily="34" charset="0"/>
                <a:cs typeface="Arial" panose="020B0604020202020204" pitchFamily="34" charset="0"/>
              </a:rPr>
              <a:t>Visual impact (street scene etc.)</a:t>
            </a:r>
          </a:p>
          <a:p>
            <a:r>
              <a:rPr lang="en-GB" sz="2400">
                <a:latin typeface="Arial" panose="020B0604020202020204" pitchFamily="34" charset="0"/>
                <a:cs typeface="Arial" panose="020B0604020202020204" pitchFamily="34" charset="0"/>
              </a:rPr>
              <a:t>Design and materials</a:t>
            </a:r>
          </a:p>
          <a:p>
            <a:r>
              <a:rPr lang="en-GB" sz="2400">
                <a:latin typeface="Arial" panose="020B0604020202020204" pitchFamily="34" charset="0"/>
                <a:cs typeface="Arial" panose="020B0604020202020204" pitchFamily="34" charset="0"/>
              </a:rPr>
              <a:t>Privacy / overbearing</a:t>
            </a:r>
          </a:p>
          <a:p>
            <a:r>
              <a:rPr lang="en-GB" sz="2400">
                <a:latin typeface="Arial" panose="020B0604020202020204" pitchFamily="34" charset="0"/>
                <a:cs typeface="Arial" panose="020B0604020202020204" pitchFamily="34" charset="0"/>
              </a:rPr>
              <a:t>Daylight / sunlight</a:t>
            </a:r>
          </a:p>
          <a:p>
            <a:r>
              <a:rPr lang="en-GB" sz="2400">
                <a:latin typeface="Arial" panose="020B0604020202020204" pitchFamily="34" charset="0"/>
                <a:cs typeface="Arial" panose="020B0604020202020204" pitchFamily="34" charset="0"/>
              </a:rPr>
              <a:t>Access / car parking / traffic generation</a:t>
            </a:r>
          </a:p>
          <a:p>
            <a:r>
              <a:rPr lang="en-GB" sz="2400">
                <a:latin typeface="Arial" panose="020B0604020202020204" pitchFamily="34" charset="0"/>
                <a:cs typeface="Arial" panose="020B0604020202020204" pitchFamily="34" charset="0"/>
              </a:rPr>
              <a:t>Health and safety</a:t>
            </a:r>
          </a:p>
          <a:p>
            <a:r>
              <a:rPr lang="en-GB" sz="2400">
                <a:latin typeface="Arial" panose="020B0604020202020204" pitchFamily="34" charset="0"/>
                <a:cs typeface="Arial" panose="020B0604020202020204" pitchFamily="34" charset="0"/>
              </a:rPr>
              <a:t>Crime and disorder</a:t>
            </a:r>
          </a:p>
          <a:p>
            <a:r>
              <a:rPr lang="en-GB" sz="2400">
                <a:latin typeface="Arial" panose="020B0604020202020204" pitchFamily="34" charset="0"/>
                <a:cs typeface="Arial" panose="020B0604020202020204" pitchFamily="34" charset="0"/>
              </a:rPr>
              <a:t>Site levels, existing site features (trees, habitat), contamination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35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921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400" b="1" spc="100" dirty="0">
                <a:ln>
                  <a:noFill/>
                </a:ln>
                <a:effectLst/>
                <a:latin typeface="Arial" panose="020B0604020202020204" pitchFamily="34" charset="0"/>
                <a:cs typeface="Arial" panose="020B0604020202020204" pitchFamily="34" charset="0"/>
              </a:rPr>
              <a:t>Factors unlikely to be material</a:t>
            </a:r>
            <a:endParaRPr lang="en-GB" sz="2400" b="1" dirty="0">
              <a:latin typeface="Arial" panose="020B0604020202020204" pitchFamily="34" charset="0"/>
              <a:cs typeface="Arial" panose="020B0604020202020204" pitchFamily="34" charset="0"/>
            </a:endParaRPr>
          </a:p>
        </p:txBody>
      </p:sp>
      <p:sp>
        <p:nvSpPr>
          <p:cNvPr id="3" name="Content Placeholder 1"/>
          <p:cNvSpPr txBox="1">
            <a:spLocks/>
          </p:cNvSpPr>
          <p:nvPr/>
        </p:nvSpPr>
        <p:spPr>
          <a:xfrm>
            <a:off x="899592" y="836712"/>
            <a:ext cx="7787208"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a:latin typeface="Arial" panose="020B0604020202020204" pitchFamily="34" charset="0"/>
                <a:cs typeface="Arial" panose="020B0604020202020204" pitchFamily="34" charset="0"/>
              </a:rPr>
              <a:t>The applicant and / or agent</a:t>
            </a:r>
          </a:p>
          <a:p>
            <a:r>
              <a:rPr lang="en-GB" sz="2400">
                <a:latin typeface="Arial" panose="020B0604020202020204" pitchFamily="34" charset="0"/>
                <a:cs typeface="Arial" panose="020B0604020202020204" pitchFamily="34" charset="0"/>
              </a:rPr>
              <a:t>Land ownership and occupation / Boundary Disputes</a:t>
            </a:r>
          </a:p>
          <a:p>
            <a:r>
              <a:rPr lang="en-GB" sz="2400">
                <a:latin typeface="Arial" panose="020B0604020202020204" pitchFamily="34" charset="0"/>
                <a:cs typeface="Arial" panose="020B0604020202020204" pitchFamily="34" charset="0"/>
              </a:rPr>
              <a:t>Private rights over land</a:t>
            </a:r>
          </a:p>
          <a:p>
            <a:r>
              <a:rPr lang="en-GB" sz="2400">
                <a:latin typeface="Arial" panose="020B0604020202020204" pitchFamily="34" charset="0"/>
                <a:cs typeface="Arial" panose="020B0604020202020204" pitchFamily="34" charset="0"/>
              </a:rPr>
              <a:t>Restrictive covenants</a:t>
            </a:r>
          </a:p>
          <a:p>
            <a:r>
              <a:rPr lang="en-GB" sz="2400">
                <a:latin typeface="Arial" panose="020B0604020202020204" pitchFamily="34" charset="0"/>
                <a:cs typeface="Arial" panose="020B0604020202020204" pitchFamily="34" charset="0"/>
              </a:rPr>
              <a:t>Loss of property values</a:t>
            </a:r>
          </a:p>
          <a:p>
            <a:r>
              <a:rPr lang="en-GB" sz="2400">
                <a:latin typeface="Arial" panose="020B0604020202020204" pitchFamily="34" charset="0"/>
                <a:cs typeface="Arial" panose="020B0604020202020204" pitchFamily="34" charset="0"/>
              </a:rPr>
              <a:t>Competition</a:t>
            </a:r>
          </a:p>
          <a:p>
            <a:r>
              <a:rPr lang="en-GB" sz="2400">
                <a:latin typeface="Arial" panose="020B0604020202020204" pitchFamily="34" charset="0"/>
                <a:cs typeface="Arial" panose="020B0604020202020204" pitchFamily="34" charset="0"/>
              </a:rPr>
              <a:t>Moral objections</a:t>
            </a:r>
          </a:p>
          <a:p>
            <a:r>
              <a:rPr lang="en-GB" sz="2400">
                <a:latin typeface="Arial" panose="020B0604020202020204" pitchFamily="34" charset="0"/>
                <a:cs typeface="Arial" panose="020B0604020202020204" pitchFamily="34" charset="0"/>
              </a:rPr>
              <a:t>Better use or site (except in special cases)</a:t>
            </a:r>
          </a:p>
          <a:p>
            <a:r>
              <a:rPr lang="en-GB" sz="2400">
                <a:latin typeface="Arial" panose="020B0604020202020204" pitchFamily="34" charset="0"/>
                <a:cs typeface="Arial" panose="020B0604020202020204" pitchFamily="34" charset="0"/>
              </a:rPr>
              <a:t>Differences from previous schemes</a:t>
            </a:r>
          </a:p>
          <a:p>
            <a:r>
              <a:rPr lang="en-GB" sz="2400">
                <a:latin typeface="Arial" panose="020B0604020202020204" pitchFamily="34" charset="0"/>
                <a:cs typeface="Arial" panose="020B0604020202020204" pitchFamily="34" charset="0"/>
              </a:rPr>
              <a:t>Loss of view</a:t>
            </a:r>
          </a:p>
          <a:p>
            <a:r>
              <a:rPr lang="en-GB" sz="2400">
                <a:latin typeface="Arial" panose="020B0604020202020204" pitchFamily="34" charset="0"/>
                <a:cs typeface="Arial" panose="020B0604020202020204" pitchFamily="34" charset="0"/>
              </a:rPr>
              <a:t>Where other legislation applies</a:t>
            </a:r>
          </a:p>
          <a:p>
            <a:r>
              <a:rPr lang="en-GB" sz="2400">
                <a:latin typeface="Arial" panose="020B0604020202020204" pitchFamily="34" charset="0"/>
                <a:cs typeface="Arial" panose="020B0604020202020204" pitchFamily="34" charset="0"/>
              </a:rPr>
              <a:t>Personal circumstances or hardship</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171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401</Words>
  <Application>Microsoft Office PowerPoint</Application>
  <PresentationFormat>On-screen Show (4:3)</PresentationFormat>
  <Paragraphs>86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Candara</vt:lpstr>
      <vt:lpstr>Wingdings 2</vt:lpstr>
      <vt:lpstr>Office Theme</vt:lpstr>
      <vt:lpstr>Planning Objections – some  guidance</vt:lpstr>
      <vt:lpstr>PowerPoint Presentation</vt:lpstr>
      <vt:lpstr>PowerPoint Presentation</vt:lpstr>
      <vt:lpstr>Material Considerations</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McHenery</dc:creator>
  <cp:lastModifiedBy>jon kelly</cp:lastModifiedBy>
  <cp:revision>4</cp:revision>
  <dcterms:created xsi:type="dcterms:W3CDTF">2019-08-18T14:48:05Z</dcterms:created>
  <dcterms:modified xsi:type="dcterms:W3CDTF">2019-08-18T16:08:25Z</dcterms:modified>
</cp:coreProperties>
</file>